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Economica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5158A6A-14C7-44A9-A2F9-1CA449B746F4}">
  <a:tblStyle styleId="{C5158A6A-14C7-44A9-A2F9-1CA449B746F4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italic.fntdata"/><Relationship Id="rId30" Type="http://schemas.openxmlformats.org/officeDocument/2006/relationships/font" Target="fonts/Economic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Economic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Xiao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Yun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Xuzhou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Yun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Xiao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Yun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</a:t>
            </a:r>
            <a:r>
              <a:rPr lang="en"/>
              <a:t>urn down rate measure how much percent we have completed for our project. The calculation is weighted by a card’s relative importance. We need to specify this importance field at first which is called measure in Jira. Now I ask to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Xuzhou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Young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Young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</a:t>
            </a:r>
            <a:r>
              <a:rPr lang="en"/>
              <a:t>iao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522475"/>
            <a:ext cx="8222100" cy="1091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latin typeface="Economica"/>
                <a:ea typeface="Economica"/>
                <a:cs typeface="Economica"/>
                <a:sym typeface="Economica"/>
              </a:rPr>
              <a:t>Chat Assistant iBot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Capstone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6104175" y="541350"/>
            <a:ext cx="24447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Under the hood...</a:t>
            </a:r>
          </a:p>
        </p:txBody>
      </p:sp>
      <p:cxnSp>
        <p:nvCxnSpPr>
          <p:cNvPr id="160" name="Shape 160"/>
          <p:cNvCxnSpPr/>
          <p:nvPr/>
        </p:nvCxnSpPr>
        <p:spPr>
          <a:xfrm>
            <a:off x="929037" y="25079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1" name="Shape 161"/>
          <p:cNvSpPr txBox="1"/>
          <p:nvPr>
            <p:ph type="title"/>
          </p:nvPr>
        </p:nvSpPr>
        <p:spPr>
          <a:xfrm>
            <a:off x="976112" y="223228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User - iBot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976100" y="2674725"/>
            <a:ext cx="1517400" cy="79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latin typeface="Economica"/>
                <a:ea typeface="Economica"/>
                <a:cs typeface="Economica"/>
                <a:sym typeface="Economica"/>
              </a:rPr>
              <a:t>Input human language and output result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3395737" y="23555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4" name="Shape 164"/>
          <p:cNvSpPr txBox="1"/>
          <p:nvPr>
            <p:ph type="title"/>
          </p:nvPr>
        </p:nvSpPr>
        <p:spPr>
          <a:xfrm>
            <a:off x="3442803" y="2164875"/>
            <a:ext cx="12162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iBot - LUIS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395762" y="2654276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Economica"/>
                <a:ea typeface="Economica"/>
                <a:cs typeface="Economica"/>
                <a:sym typeface="Economica"/>
              </a:rPr>
              <a:t>Analyze words into intent and entity with machine learning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6457562" y="205310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7" name="Shape 167"/>
          <p:cNvSpPr txBox="1"/>
          <p:nvPr>
            <p:ph type="title"/>
          </p:nvPr>
        </p:nvSpPr>
        <p:spPr>
          <a:xfrm>
            <a:off x="6504622" y="1853750"/>
            <a:ext cx="21219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iBot - Jira/Jenkins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585803" y="2384675"/>
            <a:ext cx="13365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Economica"/>
                <a:ea typeface="Economica"/>
                <a:cs typeface="Economica"/>
                <a:sym typeface="Economica"/>
              </a:rPr>
              <a:t>RESTful API calls</a:t>
            </a:r>
          </a:p>
        </p:txBody>
      </p:sp>
      <p:grpSp>
        <p:nvGrpSpPr>
          <p:cNvPr id="169" name="Shape 169"/>
          <p:cNvGrpSpPr/>
          <p:nvPr/>
        </p:nvGrpSpPr>
        <p:grpSpPr>
          <a:xfrm>
            <a:off x="929030" y="3219673"/>
            <a:ext cx="6993308" cy="1520399"/>
            <a:chOff x="929030" y="3219673"/>
            <a:chExt cx="6993308" cy="1520399"/>
          </a:xfrm>
        </p:grpSpPr>
        <p:cxnSp>
          <p:nvCxnSpPr>
            <p:cNvPr id="170" name="Shape 170"/>
            <p:cNvCxnSpPr>
              <a:stCxn id="171" idx="6"/>
              <a:endCxn id="172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171" name="Shape 171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401939" y="3219673"/>
              <a:ext cx="1520399" cy="15203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24" y="130625"/>
            <a:ext cx="4298599" cy="208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43600" y="259650"/>
            <a:ext cx="5454900" cy="751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Whole bunch of abilities...</a:t>
            </a:r>
          </a:p>
        </p:txBody>
      </p:sp>
      <p:sp>
        <p:nvSpPr>
          <p:cNvPr id="180" name="Shape 180"/>
          <p:cNvSpPr txBox="1"/>
          <p:nvPr>
            <p:ph idx="4294967295" type="body"/>
          </p:nvPr>
        </p:nvSpPr>
        <p:spPr>
          <a:xfrm>
            <a:off x="301125" y="1010850"/>
            <a:ext cx="4281300" cy="40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Respond when user joins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iBot sends a greeting when user joins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Create cards/issues in Jira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Add summary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Move to current Sprint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Search cards/issues in Jira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Return matched  info cards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Assign issues to user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Select one in members list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Change issue status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Choose any pre-defined status in Jira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1" name="Shape 181"/>
          <p:cNvSpPr txBox="1"/>
          <p:nvPr>
            <p:ph idx="4294967295" type="body"/>
          </p:nvPr>
        </p:nvSpPr>
        <p:spPr>
          <a:xfrm>
            <a:off x="4715225" y="1010850"/>
            <a:ext cx="3999900" cy="406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Set priority to each task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Cancel issue creation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Choice to cancel an issue creation process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Help command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List of possible features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Log in / Log out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switch between users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Other features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Burn down rate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Cancel at any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991700" y="526350"/>
            <a:ext cx="3292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latin typeface="Economica"/>
                <a:ea typeface="Economica"/>
                <a:cs typeface="Economica"/>
                <a:sym typeface="Economica"/>
              </a:rPr>
              <a:t>DEMO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28875" y="1925875"/>
            <a:ext cx="4045200" cy="1043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Log in</a:t>
            </a:r>
          </a:p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Linking accounts (first-time sign in)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Sign in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Username, password, Jira URL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Sign out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Only need to enter password signing in next time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Switch account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Need to enter username, password and Jira URL next time when sign in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2" type="body"/>
          </p:nvPr>
        </p:nvSpPr>
        <p:spPr>
          <a:xfrm>
            <a:off x="5087375" y="1198300"/>
            <a:ext cx="3837000" cy="2945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Create Issue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Choose type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Create Story / Task / Bug / Epic /  Sub-task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Create issue with 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double 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quotes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Add to current Sprint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Yes / No</a:t>
            </a:r>
          </a:p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286625" y="2327224"/>
            <a:ext cx="4045200" cy="124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Economica"/>
                <a:ea typeface="Economica"/>
                <a:cs typeface="Economica"/>
                <a:sym typeface="Economica"/>
              </a:rPr>
              <a:t>Create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subTitle"/>
          </p:nvPr>
        </p:nvSpPr>
        <p:spPr>
          <a:xfrm>
            <a:off x="254950" y="228315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Economica"/>
                <a:ea typeface="Economica"/>
                <a:cs typeface="Economica"/>
                <a:sym typeface="Economica"/>
              </a:rPr>
              <a:t>Modify</a:t>
            </a:r>
          </a:p>
        </p:txBody>
      </p:sp>
      <p:sp>
        <p:nvSpPr>
          <p:cNvPr id="204" name="Shape 20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Modify after Create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Add comment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Add description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Change status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Assign to user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Set priority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Direct Modify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Search for issue first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2" type="body"/>
          </p:nvPr>
        </p:nvSpPr>
        <p:spPr>
          <a:xfrm>
            <a:off x="4928925" y="4857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Search by keyword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Return a list of cards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Search failure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Search by user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See issues assigned to user</a:t>
            </a:r>
          </a:p>
        </p:txBody>
      </p:sp>
      <p:sp>
        <p:nvSpPr>
          <p:cNvPr id="210" name="Shape 210"/>
          <p:cNvSpPr txBox="1"/>
          <p:nvPr>
            <p:ph idx="1" type="subTitle"/>
          </p:nvPr>
        </p:nvSpPr>
        <p:spPr>
          <a:xfrm>
            <a:off x="339425" y="2388775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Economica"/>
                <a:ea typeface="Economica"/>
                <a:cs typeface="Economica"/>
                <a:sym typeface="Economica"/>
              </a:rPr>
              <a:t>Search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subTitle"/>
          </p:nvPr>
        </p:nvSpPr>
        <p:spPr>
          <a:xfrm>
            <a:off x="233825" y="2357125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Economica"/>
                <a:ea typeface="Economica"/>
                <a:cs typeface="Economica"/>
                <a:sym typeface="Economica"/>
              </a:rPr>
              <a:t>Others</a:t>
            </a:r>
          </a:p>
        </p:txBody>
      </p:sp>
      <p:sp>
        <p:nvSpPr>
          <p:cNvPr id="216" name="Shape 2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Ask for 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burndown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-rate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Valid burn-down-rate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  <a:buFont typeface="Economica"/>
              <a:buChar char="❏"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Burn-down-rate failure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More features to expect...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22" name="Shape 222"/>
          <p:cNvCxnSpPr/>
          <p:nvPr/>
        </p:nvCxnSpPr>
        <p:spPr>
          <a:xfrm flipH="1">
            <a:off x="627925" y="3339075"/>
            <a:ext cx="3300" cy="9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223" name="Shape 223"/>
          <p:cNvSpPr txBox="1"/>
          <p:nvPr>
            <p:ph type="title"/>
          </p:nvPr>
        </p:nvSpPr>
        <p:spPr>
          <a:xfrm>
            <a:off x="704175" y="3616875"/>
            <a:ext cx="2141700" cy="607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Integrating with more DevOps tools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727096" y="4267125"/>
            <a:ext cx="23646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BitBucket, Jenkins, Salesforce...</a:t>
            </a:r>
          </a:p>
        </p:txBody>
      </p:sp>
      <p:cxnSp>
        <p:nvCxnSpPr>
          <p:cNvPr id="225" name="Shape 225"/>
          <p:cNvCxnSpPr/>
          <p:nvPr/>
        </p:nvCxnSpPr>
        <p:spPr>
          <a:xfrm>
            <a:off x="2114150" y="20034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oval"/>
            <a:tailEnd len="lg" w="lg" type="none"/>
          </a:ln>
        </p:spPr>
      </p:cxnSp>
      <p:sp>
        <p:nvSpPr>
          <p:cNvPr id="226" name="Shape 226"/>
          <p:cNvSpPr txBox="1"/>
          <p:nvPr>
            <p:ph type="title"/>
          </p:nvPr>
        </p:nvSpPr>
        <p:spPr>
          <a:xfrm>
            <a:off x="1551611" y="150991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Support more commands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2313600" y="2003400"/>
            <a:ext cx="2929500" cy="70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View calendar, generate weekly summary, user-defined operations...</a:t>
            </a:r>
          </a:p>
        </p:txBody>
      </p:sp>
      <p:cxnSp>
        <p:nvCxnSpPr>
          <p:cNvPr id="228" name="Shape 228"/>
          <p:cNvCxnSpPr/>
          <p:nvPr/>
        </p:nvCxnSpPr>
        <p:spPr>
          <a:xfrm>
            <a:off x="4203675" y="3069900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229" name="Shape 229"/>
          <p:cNvSpPr txBox="1"/>
          <p:nvPr>
            <p:ph type="title"/>
          </p:nvPr>
        </p:nvSpPr>
        <p:spPr>
          <a:xfrm>
            <a:off x="4279887" y="374851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Voice input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4279887" y="419093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Voice recognition</a:t>
            </a:r>
          </a:p>
        </p:txBody>
      </p:sp>
      <p:cxnSp>
        <p:nvCxnSpPr>
          <p:cNvPr id="231" name="Shape 231"/>
          <p:cNvCxnSpPr/>
          <p:nvPr/>
        </p:nvCxnSpPr>
        <p:spPr>
          <a:xfrm rot="10800000">
            <a:off x="7080781" y="19929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232" name="Shape 232"/>
          <p:cNvSpPr txBox="1"/>
          <p:nvPr>
            <p:ph type="title"/>
          </p:nvPr>
        </p:nvSpPr>
        <p:spPr>
          <a:xfrm>
            <a:off x="6213436" y="146251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Group chat with multiple users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7199061" y="205733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iBot takes notes in group chat meeting</a:t>
            </a:r>
          </a:p>
        </p:txBody>
      </p:sp>
      <p:graphicFrame>
        <p:nvGraphicFramePr>
          <p:cNvPr id="234" name="Shape 234"/>
          <p:cNvGraphicFramePr/>
          <p:nvPr/>
        </p:nvGraphicFramePr>
        <p:xfrm>
          <a:off x="323100" y="27546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{C5158A6A-14C7-44A9-A2F9-1CA449B746F4}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3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</a:rPr>
                        <a:t>•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estions | Derek Bridges | Flickr" id="239" name="Shape 239"/>
          <p:cNvPicPr preferRelativeResize="0"/>
          <p:nvPr/>
        </p:nvPicPr>
        <p:blipFill rotWithShape="1">
          <a:blip r:embed="rId3">
            <a:alphaModFix/>
          </a:blip>
          <a:srcRect b="7912" l="0" r="0" t="7912"/>
          <a:stretch/>
        </p:blipFill>
        <p:spPr>
          <a:xfrm>
            <a:off x="-30675" y="0"/>
            <a:ext cx="9174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>
            <p:ph type="title"/>
          </p:nvPr>
        </p:nvSpPr>
        <p:spPr>
          <a:xfrm>
            <a:off x="3226500" y="2828250"/>
            <a:ext cx="2613000" cy="126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Questions?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Economica"/>
              <a:ea typeface="Economica"/>
              <a:cs typeface="Economica"/>
              <a:sym typeface="Economica"/>
            </a:endParaRPr>
          </a:p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latin typeface="Economica"/>
                <a:ea typeface="Economica"/>
                <a:cs typeface="Economica"/>
                <a:sym typeface="Economica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9161099" cy="248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4294967295" type="title"/>
          </p:nvPr>
        </p:nvSpPr>
        <p:spPr>
          <a:xfrm>
            <a:off x="311700" y="277100"/>
            <a:ext cx="8520600" cy="78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Who are we?</a:t>
            </a:r>
          </a:p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>
              <a:solidFill>
                <a:srgbClr val="FFFFFF"/>
              </a:solidFill>
            </a:endParaRPr>
          </a:p>
        </p:txBody>
      </p:sp>
      <p:sp>
        <p:nvSpPr>
          <p:cNvPr id="93" name="Shape 93"/>
          <p:cNvSpPr txBox="1"/>
          <p:nvPr>
            <p:ph idx="4294967295" type="title"/>
          </p:nvPr>
        </p:nvSpPr>
        <p:spPr>
          <a:xfrm>
            <a:off x="4907800" y="3045269"/>
            <a:ext cx="2022300" cy="578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Young Liu</a:t>
            </a:r>
          </a:p>
        </p:txBody>
      </p:sp>
      <p:sp>
        <p:nvSpPr>
          <p:cNvPr id="94" name="Shape 94"/>
          <p:cNvSpPr txBox="1"/>
          <p:nvPr>
            <p:ph idx="4294967295" type="title"/>
          </p:nvPr>
        </p:nvSpPr>
        <p:spPr>
          <a:xfrm>
            <a:off x="544667" y="3047794"/>
            <a:ext cx="2022300" cy="578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Xiao Liang</a:t>
            </a:r>
          </a:p>
        </p:txBody>
      </p:sp>
      <p:sp>
        <p:nvSpPr>
          <p:cNvPr id="95" name="Shape 95"/>
          <p:cNvSpPr txBox="1"/>
          <p:nvPr>
            <p:ph idx="4294967295" type="title"/>
          </p:nvPr>
        </p:nvSpPr>
        <p:spPr>
          <a:xfrm>
            <a:off x="2762628" y="3047794"/>
            <a:ext cx="2022300" cy="578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Xuzhou Yin</a:t>
            </a:r>
          </a:p>
        </p:txBody>
      </p:sp>
      <p:sp>
        <p:nvSpPr>
          <p:cNvPr id="96" name="Shape 96"/>
          <p:cNvSpPr txBox="1"/>
          <p:nvPr>
            <p:ph idx="4294967295" type="title"/>
          </p:nvPr>
        </p:nvSpPr>
        <p:spPr>
          <a:xfrm>
            <a:off x="6885589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Yun Ma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112" y="1599225"/>
            <a:ext cx="1500675" cy="1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300" y="1613362"/>
            <a:ext cx="1500675" cy="1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1212" y="1635950"/>
            <a:ext cx="1500675" cy="15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5475" y="1599225"/>
            <a:ext cx="1430652" cy="150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484425" y="3795650"/>
            <a:ext cx="68112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Economica"/>
              <a:buChar char="●"/>
            </a:pPr>
            <a:r>
              <a:rPr lang="en" sz="1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Instructor: Perumal N. Ramasamy (ramasamy.12@osu.edu)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Economica"/>
              <a:buChar char="●"/>
            </a:pPr>
            <a:r>
              <a:rPr lang="en" sz="1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rPr>
              <a:t>Point of contact: Branden Bellanca (bbellanca@netjets.com)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type="title"/>
          </p:nvPr>
        </p:nvSpPr>
        <p:spPr>
          <a:xfrm>
            <a:off x="490250" y="526350"/>
            <a:ext cx="70317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What is the problem?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In NetJets, some tasks that IT staff is doing every day have cumbersome steps and unnecessary complexity. Time is money, simplifying the workflow is urgent.</a:t>
            </a:r>
          </a:p>
          <a:p>
            <a:pPr indent="457200" lvl="0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Project Management - Jira</a:t>
            </a:r>
          </a:p>
        </p:txBody>
      </p:sp>
      <p:cxnSp>
        <p:nvCxnSpPr>
          <p:cNvPr id="113" name="Shape 113"/>
          <p:cNvCxnSpPr/>
          <p:nvPr/>
        </p:nvCxnSpPr>
        <p:spPr>
          <a:xfrm rot="10800000">
            <a:off x="509400" y="4552050"/>
            <a:ext cx="81470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75" y="1235000"/>
            <a:ext cx="3274738" cy="31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625" y="1234999"/>
            <a:ext cx="3201211" cy="318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5912525" y="4552050"/>
            <a:ext cx="12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Jira backlog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1747325" y="4552050"/>
            <a:ext cx="115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Economica"/>
                <a:ea typeface="Economica"/>
                <a:cs typeface="Economica"/>
                <a:sym typeface="Economica"/>
              </a:rPr>
              <a:t>Jira issue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4089525" y="2135125"/>
            <a:ext cx="698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116225" y="2574925"/>
            <a:ext cx="607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Project Management - Jira (cont.)</a:t>
            </a:r>
          </a:p>
        </p:txBody>
      </p:sp>
      <p:cxnSp>
        <p:nvCxnSpPr>
          <p:cNvPr id="125" name="Shape 12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562" y="1186475"/>
            <a:ext cx="6668571" cy="319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3904400" y="4491875"/>
            <a:ext cx="1133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Jira sprint</a:t>
            </a:r>
          </a:p>
        </p:txBody>
      </p:sp>
      <p:sp>
        <p:nvSpPr>
          <p:cNvPr id="128" name="Shape 128"/>
          <p:cNvSpPr/>
          <p:nvPr/>
        </p:nvSpPr>
        <p:spPr>
          <a:xfrm>
            <a:off x="611025" y="2574925"/>
            <a:ext cx="607800" cy="42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33" name="Shape 133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</a:t>
            </a:r>
            <a:r>
              <a:rPr lang="en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olution</a:t>
            </a:r>
          </a:p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Hide irrelevant details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Make it intuitive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Do it with conversation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860200" y="4288225"/>
            <a:ext cx="2074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iBot on Skype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876" y="162625"/>
            <a:ext cx="4761899" cy="39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898325" cy="397281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idx="1" type="body"/>
          </p:nvPr>
        </p:nvSpPr>
        <p:spPr>
          <a:xfrm>
            <a:off x="5358225" y="4288225"/>
            <a:ext cx="2074800" cy="59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iBot on Slack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Economica"/>
            </a:pPr>
            <a:r>
              <a:rPr lang="en" sz="24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 responsive user-oriented chatting robot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Economica"/>
            </a:pPr>
            <a:r>
              <a:rPr lang="en" sz="24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Accurately understands human language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Economica"/>
            </a:pPr>
            <a:r>
              <a:rPr lang="en" sz="24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Interacts with project management platform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Economica"/>
            </a:pPr>
            <a:r>
              <a:rPr lang="en" sz="24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Proudly supports multiple mainstream communication channels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Economica"/>
            </a:pPr>
            <a:r>
              <a:rPr lang="en" sz="18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Skype, Slack, Emulator, Facebook Messenger…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Economica"/>
            </a:pPr>
            <a:r>
              <a:rPr lang="en" sz="24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Identifies users and provides customized services</a:t>
            </a:r>
          </a:p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What is iBot?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90250" y="526350"/>
            <a:ext cx="6415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Technology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>
              <a:spcBef>
                <a:spcPts val="0"/>
              </a:spcBef>
              <a:buClr>
                <a:schemeClr val="accent5"/>
              </a:buClr>
              <a:buSzPct val="100000"/>
              <a:buFont typeface="Economica"/>
              <a:buChar char="●"/>
            </a:pPr>
            <a:r>
              <a:rPr lang="en" sz="3000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BOT Framework</a:t>
            </a:r>
          </a:p>
          <a:p>
            <a:pPr indent="-419100" lvl="0" marL="457200">
              <a:spcBef>
                <a:spcPts val="0"/>
              </a:spcBef>
              <a:buClr>
                <a:schemeClr val="accent5"/>
              </a:buClr>
              <a:buSzPct val="100000"/>
              <a:buFont typeface="Economica"/>
              <a:buChar char="●"/>
            </a:pPr>
            <a:r>
              <a:rPr lang="en" sz="3000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Node.js</a:t>
            </a:r>
          </a:p>
          <a:p>
            <a:pPr indent="-419100" lvl="0" marL="457200">
              <a:spcBef>
                <a:spcPts val="0"/>
              </a:spcBef>
              <a:buClr>
                <a:schemeClr val="accent5"/>
              </a:buClr>
              <a:buSzPct val="100000"/>
              <a:buFont typeface="Economica"/>
              <a:buChar char="●"/>
            </a:pPr>
            <a:r>
              <a:rPr lang="en" sz="3000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LUIS</a:t>
            </a:r>
          </a:p>
          <a:p>
            <a:pPr indent="-419100" lvl="0" marL="457200" rtl="0">
              <a:spcBef>
                <a:spcPts val="0"/>
              </a:spcBef>
              <a:buClr>
                <a:schemeClr val="accent5"/>
              </a:buClr>
              <a:buSzPct val="100000"/>
              <a:buFont typeface="Economica"/>
              <a:buChar char="●"/>
            </a:pPr>
            <a:r>
              <a:rPr lang="en" sz="3000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</a:rPr>
              <a:t>MongoDB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